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4"/>
  </p:notesMasterIdLst>
  <p:sldIdLst>
    <p:sldId id="256" r:id="rId2"/>
    <p:sldId id="257" r:id="rId3"/>
    <p:sldId id="258" r:id="rId4"/>
    <p:sldId id="259" r:id="rId5"/>
    <p:sldId id="261" r:id="rId6"/>
    <p:sldId id="262" r:id="rId7"/>
    <p:sldId id="263" r:id="rId8"/>
    <p:sldId id="264" r:id="rId9"/>
    <p:sldId id="373" r:id="rId10"/>
    <p:sldId id="260" r:id="rId11"/>
    <p:sldId id="372" r:id="rId12"/>
    <p:sldId id="378"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94C89F"/>
    <a:srgbClr val="2B3A1E"/>
    <a:srgbClr val="4E6935"/>
    <a:srgbClr val="5B7A3E"/>
    <a:srgbClr val="698E48"/>
    <a:srgbClr val="8CB369"/>
    <a:srgbClr val="D79233"/>
    <a:srgbClr val="0094C6"/>
    <a:srgbClr val="E3816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33" autoAdjust="0"/>
    <p:restoredTop sz="92563" autoAdjust="0"/>
  </p:normalViewPr>
  <p:slideViewPr>
    <p:cSldViewPr snapToGrid="0" snapToObjects="1">
      <p:cViewPr varScale="1">
        <p:scale>
          <a:sx n="100" d="100"/>
          <a:sy n="100" d="100"/>
        </p:scale>
        <p:origin x="2192" y="176"/>
      </p:cViewPr>
      <p:guideLst>
        <p:guide orient="horz" pos="2160"/>
        <p:guide pos="2880"/>
      </p:guideLst>
    </p:cSldViewPr>
  </p:slideViewPr>
  <p:outlineViewPr>
    <p:cViewPr>
      <p:scale>
        <a:sx n="33" d="100"/>
        <a:sy n="33" d="100"/>
      </p:scale>
      <p:origin x="0" y="-310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12/12/23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Generating the student report. At this point, the instructor may choose to navigate to the Shiny app and demonstrate its features while screen sharing the app in a browser. Alternatively, the instructor may cover the material on slides 27-29 in PowerPoint.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3514161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Saving &amp; resuming progress in the Shiny app.</a:t>
            </a:r>
          </a:p>
          <a:p>
            <a:endParaRPr lang="en-US" dirty="0"/>
          </a:p>
        </p:txBody>
      </p:sp>
      <p:sp>
        <p:nvSpPr>
          <p:cNvPr id="4" name="Slide Number Placeholder 3"/>
          <p:cNvSpPr>
            <a:spLocks noGrp="1"/>
          </p:cNvSpPr>
          <p:nvPr>
            <p:ph type="sldNum" sz="quarter" idx="5"/>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239399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recommend that you save your progress often!</a:t>
            </a:r>
          </a:p>
        </p:txBody>
      </p:sp>
      <p:sp>
        <p:nvSpPr>
          <p:cNvPr id="4" name="Slide Number Placeholder 3"/>
          <p:cNvSpPr>
            <a:spLocks noGrp="1"/>
          </p:cNvSpPr>
          <p:nvPr>
            <p:ph type="sldNum" sz="quarter" idx="5"/>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108181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12/12/23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12/12/23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12/12/23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12/12/23</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crosystemseddie.shinyapps.io/module6/"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mailto:MacrosystemsEDDIE@gmail.com"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Getting Started + Troubleshooting Tips</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Moore, T. N., Lofton, M.E., Carey, C.C., Thomas, R. Q. 12 December 2023. </a:t>
            </a:r>
          </a:p>
          <a:p>
            <a:pPr algn="ctr"/>
            <a:r>
              <a:rPr lang="en-US" sz="1800" dirty="0">
                <a:solidFill>
                  <a:srgbClr val="000000"/>
                </a:solidFill>
                <a:latin typeface="Calibri" panose="020F0502020204030204" pitchFamily="34" charset="0"/>
              </a:rPr>
              <a:t>Macrosystems EDDIE: Understanding Uncertainty in Ecological Forecasts. </a:t>
            </a:r>
          </a:p>
          <a:p>
            <a:pPr algn="ctr"/>
            <a:r>
              <a:rPr lang="en-US" sz="1800" dirty="0">
                <a:solidFill>
                  <a:srgbClr val="000000"/>
                </a:solidFill>
                <a:latin typeface="Calibri" panose="020F0502020204030204" pitchFamily="34" charset="0"/>
              </a:rPr>
              <a:t>Macrosystems EDDIE Module 6, Version 2. </a:t>
            </a:r>
          </a:p>
          <a:p>
            <a:pPr algn="ctr"/>
            <a:r>
              <a:rPr lang="en-US" sz="1600" dirty="0">
                <a:solidFill>
                  <a:srgbClr val="000000"/>
                </a:solidFill>
                <a:latin typeface="Calibri" panose="020F0502020204030204" pitchFamily="34" charset="0"/>
              </a:rPr>
              <a:t>http://module6.macrosystemseddie.org</a:t>
            </a:r>
            <a:r>
              <a:rPr lang="en-US" sz="1800" dirty="0">
                <a:solidFill>
                  <a:srgbClr val="000000"/>
                </a:solidFill>
                <a:latin typeface="Calibri" panose="020F0502020204030204" pitchFamily="34" charset="0"/>
              </a:rPr>
              <a:t> </a:t>
            </a: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3"/>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5"/>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277688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EC97E4-A38B-F176-7F65-742C690B210F}"/>
              </a:ext>
            </a:extLst>
          </p:cNvPr>
          <p:cNvPicPr>
            <a:picLocks noChangeAspect="1"/>
          </p:cNvPicPr>
          <p:nvPr/>
        </p:nvPicPr>
        <p:blipFill>
          <a:blip r:embed="rId2"/>
          <a:stretch>
            <a:fillRect/>
          </a:stretch>
        </p:blipFill>
        <p:spPr>
          <a:xfrm>
            <a:off x="191867" y="1448695"/>
            <a:ext cx="6743700" cy="5473700"/>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Answer questions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454156" y="1037058"/>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Type your answers into the final report template</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flipH="1">
            <a:off x="5998637" y="2010942"/>
            <a:ext cx="704508" cy="428353"/>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074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CBD2FF6-D190-375F-D9DD-F28E4D68C541}"/>
              </a:ext>
            </a:extLst>
          </p:cNvPr>
          <p:cNvPicPr>
            <a:picLocks noChangeAspect="1"/>
          </p:cNvPicPr>
          <p:nvPr/>
        </p:nvPicPr>
        <p:blipFill rotWithShape="1">
          <a:blip r:embed="rId3"/>
          <a:srcRect r="44376"/>
          <a:stretch/>
        </p:blipFill>
        <p:spPr>
          <a:xfrm>
            <a:off x="4507232" y="1538498"/>
            <a:ext cx="4323320" cy="2339372"/>
          </a:xfrm>
          <a:prstGeom prst="rect">
            <a:avLst/>
          </a:prstGeom>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IE" dirty="0"/>
              <a:t>Saving &amp; Resuming Progress</a:t>
            </a:r>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207010" y="1600200"/>
            <a:ext cx="4300221" cy="5189884"/>
          </a:xfrm>
        </p:spPr>
        <p:txBody>
          <a:bodyPr>
            <a:normAutofit fontScale="92500" lnSpcReduction="20000"/>
          </a:bodyPr>
          <a:lstStyle/>
          <a:p>
            <a:pPr marL="0" indent="0">
              <a:buNone/>
            </a:pPr>
            <a:r>
              <a:rPr lang="en-IE" b="1" dirty="0"/>
              <a:t>Saving Progress</a:t>
            </a:r>
          </a:p>
          <a:p>
            <a:pPr marL="457200" indent="-457200">
              <a:buFont typeface="+mj-lt"/>
              <a:buAutoNum type="arabicPeriod"/>
            </a:pPr>
            <a:r>
              <a:rPr lang="en-IE" dirty="0"/>
              <a:t>Scroll to top of the page.</a:t>
            </a:r>
          </a:p>
          <a:p>
            <a:pPr marL="457200" indent="-457200">
              <a:buFont typeface="+mj-lt"/>
              <a:buAutoNum type="arabicPeriod"/>
            </a:pPr>
            <a:r>
              <a:rPr lang="en-IE" dirty="0"/>
              <a:t>Click on the “Bookmark my progress” button. A pop-up window with a </a:t>
            </a:r>
            <a:r>
              <a:rPr lang="en-IE" i="1" dirty="0"/>
              <a:t>very long link</a:t>
            </a:r>
            <a:r>
              <a:rPr lang="en-IE" dirty="0"/>
              <a:t> will appear.</a:t>
            </a:r>
          </a:p>
          <a:p>
            <a:pPr marL="457200" indent="-457200">
              <a:buFont typeface="+mj-lt"/>
              <a:buAutoNum type="arabicPeriod"/>
            </a:pPr>
            <a:r>
              <a:rPr lang="en-IE" dirty="0"/>
              <a:t>Copy-paste the link and store it at the top of your final report.</a:t>
            </a:r>
          </a:p>
          <a:p>
            <a:pPr marL="0" indent="0">
              <a:buNone/>
            </a:pPr>
            <a:endParaRPr lang="en-IE" dirty="0"/>
          </a:p>
          <a:p>
            <a:pPr marL="0" indent="0">
              <a:buNone/>
            </a:pPr>
            <a:r>
              <a:rPr lang="en-IE" b="1" dirty="0"/>
              <a:t>Resuming progress</a:t>
            </a:r>
          </a:p>
          <a:p>
            <a:pPr marL="457200" indent="-457200">
              <a:buFont typeface="+mj-lt"/>
              <a:buAutoNum type="arabicPeriod"/>
            </a:pPr>
            <a:r>
              <a:rPr lang="en-IE" dirty="0"/>
              <a:t>Open your browser.</a:t>
            </a:r>
          </a:p>
          <a:p>
            <a:pPr marL="457200" indent="-457200">
              <a:buFont typeface="+mj-lt"/>
              <a:buAutoNum type="arabicPeriod"/>
            </a:pPr>
            <a:r>
              <a:rPr lang="en-IE" dirty="0"/>
              <a:t>Copy-paste the link into your browser.</a:t>
            </a:r>
          </a:p>
          <a:p>
            <a:pPr marL="457200" indent="-457200">
              <a:buFont typeface="+mj-lt"/>
              <a:buAutoNum type="arabicPeriod"/>
            </a:pPr>
            <a:r>
              <a:rPr lang="en-IE" dirty="0"/>
              <a:t>As you navigate through the tabs in the module, your progress will reappear.</a:t>
            </a:r>
          </a:p>
          <a:p>
            <a:pPr marL="457200" indent="-457200">
              <a:buFont typeface="+mj-lt"/>
              <a:buAutoNum type="arabicPeriod"/>
            </a:pPr>
            <a:endParaRPr lang="en-IE" dirty="0"/>
          </a:p>
        </p:txBody>
      </p:sp>
      <p:sp>
        <p:nvSpPr>
          <p:cNvPr id="5" name="Rectangle 4">
            <a:extLst>
              <a:ext uri="{FF2B5EF4-FFF2-40B4-BE49-F238E27FC236}">
                <a16:creationId xmlns:a16="http://schemas.microsoft.com/office/drawing/2014/main" id="{BA23F4C3-A911-4DEE-97C6-DAC5318DCD86}"/>
              </a:ext>
            </a:extLst>
          </p:cNvPr>
          <p:cNvSpPr/>
          <p:nvPr/>
        </p:nvSpPr>
        <p:spPr>
          <a:xfrm>
            <a:off x="4473423" y="2129058"/>
            <a:ext cx="1178077" cy="3304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57DB6BC3-ED4F-4FF2-9595-74EC4E55DF21}"/>
              </a:ext>
            </a:extLst>
          </p:cNvPr>
          <p:cNvCxnSpPr>
            <a:cxnSpLocks/>
            <a:endCxn id="5" idx="1"/>
          </p:cNvCxnSpPr>
          <p:nvPr/>
        </p:nvCxnSpPr>
        <p:spPr>
          <a:xfrm flipV="1">
            <a:off x="3873500" y="2294301"/>
            <a:ext cx="599923" cy="16524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210DFFF-16FF-41EB-B3D2-6B9BD0B7EEE2}"/>
              </a:ext>
            </a:extLst>
          </p:cNvPr>
          <p:cNvCxnSpPr>
            <a:cxnSpLocks/>
          </p:cNvCxnSpPr>
          <p:nvPr/>
        </p:nvCxnSpPr>
        <p:spPr>
          <a:xfrm>
            <a:off x="3975100" y="3064601"/>
            <a:ext cx="1087361" cy="10726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E0AACA42-2A0A-B091-B53E-7E09B5552F6C}"/>
              </a:ext>
            </a:extLst>
          </p:cNvPr>
          <p:cNvPicPr>
            <a:picLocks noChangeAspect="1"/>
          </p:cNvPicPr>
          <p:nvPr/>
        </p:nvPicPr>
        <p:blipFill>
          <a:blip r:embed="rId4"/>
          <a:stretch>
            <a:fillRect/>
          </a:stretch>
        </p:blipFill>
        <p:spPr>
          <a:xfrm>
            <a:off x="5090171" y="3892368"/>
            <a:ext cx="3230639" cy="2210727"/>
          </a:xfrm>
          <a:prstGeom prst="rect">
            <a:avLst/>
          </a:prstGeom>
          <a:ln w="38100">
            <a:solidFill>
              <a:srgbClr val="FF0000"/>
            </a:solidFill>
          </a:ln>
        </p:spPr>
      </p:pic>
    </p:spTree>
    <p:extLst>
      <p:ext uri="{BB962C8B-B14F-4D97-AF65-F5344CB8AC3E}">
        <p14:creationId xmlns:p14="http://schemas.microsoft.com/office/powerpoint/2010/main" val="17279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DB4F-1329-C14E-83D4-226480803F19}"/>
              </a:ext>
            </a:extLst>
          </p:cNvPr>
          <p:cNvSpPr>
            <a:spLocks noGrp="1"/>
          </p:cNvSpPr>
          <p:nvPr>
            <p:ph type="title"/>
          </p:nvPr>
        </p:nvSpPr>
        <p:spPr/>
        <p:txBody>
          <a:bodyPr>
            <a:normAutofit fontScale="90000"/>
          </a:bodyPr>
          <a:lstStyle/>
          <a:p>
            <a:r>
              <a:rPr lang="en-US" b="1" dirty="0"/>
              <a:t>We recommend that you save your progress often!</a:t>
            </a:r>
          </a:p>
        </p:txBody>
      </p:sp>
      <p:sp>
        <p:nvSpPr>
          <p:cNvPr id="3" name="Content Placeholder 2">
            <a:extLst>
              <a:ext uri="{FF2B5EF4-FFF2-40B4-BE49-F238E27FC236}">
                <a16:creationId xmlns:a16="http://schemas.microsoft.com/office/drawing/2014/main" id="{38A1A4BE-9278-D248-AD5B-50A970B26F1F}"/>
              </a:ext>
            </a:extLst>
          </p:cNvPr>
          <p:cNvSpPr>
            <a:spLocks noGrp="1"/>
          </p:cNvSpPr>
          <p:nvPr>
            <p:ph idx="1"/>
          </p:nvPr>
        </p:nvSpPr>
        <p:spPr>
          <a:xfrm>
            <a:off x="457200" y="1663061"/>
            <a:ext cx="8229600" cy="4556760"/>
          </a:xfrm>
        </p:spPr>
        <p:txBody>
          <a:bodyPr/>
          <a:lstStyle/>
          <a:p>
            <a:r>
              <a:rPr lang="en-US" dirty="0"/>
              <a:t>Because the Shiny app can time out after inactivity </a:t>
            </a:r>
            <a:r>
              <a:rPr lang="en-US"/>
              <a:t>(15 </a:t>
            </a:r>
            <a:r>
              <a:rPr lang="en-US" dirty="0"/>
              <a:t>minutes) or disconnect if an internet connection is interrupted, we don’t want you to lose your work.</a:t>
            </a:r>
          </a:p>
          <a:p>
            <a:pPr marL="0" indent="0">
              <a:buNone/>
            </a:pPr>
            <a:endParaRPr lang="en-US" dirty="0"/>
          </a:p>
          <a:p>
            <a:r>
              <a:rPr lang="en-US" dirty="0"/>
              <a:t>Save your progress as you go, as well as every time you close your computer or close the Shiny app in your internet browser.</a:t>
            </a:r>
          </a:p>
          <a:p>
            <a:pPr marL="0" indent="0">
              <a:buNone/>
            </a:pPr>
            <a:endParaRPr lang="en-US" dirty="0"/>
          </a:p>
          <a:p>
            <a:r>
              <a:rPr lang="en-US" dirty="0"/>
              <a:t>After you save the link somewhere safe, you should be able to resume your progress where you left off!</a:t>
            </a:r>
          </a:p>
        </p:txBody>
      </p:sp>
    </p:spTree>
    <p:extLst>
      <p:ext uri="{BB962C8B-B14F-4D97-AF65-F5344CB8AC3E}">
        <p14:creationId xmlns:p14="http://schemas.microsoft.com/office/powerpoint/2010/main" val="3605904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48E8-2DF3-4192-8707-FB6E30020B9F}"/>
              </a:ext>
            </a:extLst>
          </p:cNvPr>
          <p:cNvSpPr>
            <a:spLocks noGrp="1"/>
          </p:cNvSpPr>
          <p:nvPr>
            <p:ph type="title"/>
          </p:nvPr>
        </p:nvSpPr>
        <p:spPr/>
        <p:txBody>
          <a:bodyPr/>
          <a:lstStyle/>
          <a:p>
            <a:r>
              <a:rPr lang="en-IE" dirty="0"/>
              <a:t>R Shiny Applications</a:t>
            </a:r>
          </a:p>
        </p:txBody>
      </p:sp>
      <p:sp>
        <p:nvSpPr>
          <p:cNvPr id="3" name="Content Placeholder 2">
            <a:extLst>
              <a:ext uri="{FF2B5EF4-FFF2-40B4-BE49-F238E27FC236}">
                <a16:creationId xmlns:a16="http://schemas.microsoft.com/office/drawing/2014/main" id="{DC515222-E103-4FEA-A00E-BA46E9C9A5BF}"/>
              </a:ext>
            </a:extLst>
          </p:cNvPr>
          <p:cNvSpPr>
            <a:spLocks noGrp="1"/>
          </p:cNvSpPr>
          <p:nvPr>
            <p:ph idx="1"/>
          </p:nvPr>
        </p:nvSpPr>
        <p:spPr>
          <a:xfrm>
            <a:off x="457200" y="3132048"/>
            <a:ext cx="3278777" cy="1346197"/>
          </a:xfrm>
        </p:spPr>
        <p:txBody>
          <a:bodyPr/>
          <a:lstStyle/>
          <a:p>
            <a:r>
              <a:rPr lang="en-IE" dirty="0"/>
              <a:t>Statistical environment</a:t>
            </a:r>
          </a:p>
        </p:txBody>
      </p:sp>
      <p:pic>
        <p:nvPicPr>
          <p:cNvPr id="4" name="Picture 2" descr="Using R and Shiny to build interactive, data-driven web apps for free | by  William Nicholas | CoProcure | Medium">
            <a:extLst>
              <a:ext uri="{FF2B5EF4-FFF2-40B4-BE49-F238E27FC236}">
                <a16:creationId xmlns:a16="http://schemas.microsoft.com/office/drawing/2014/main" id="{B2DD1B4D-22F0-458D-A0CD-5DC641E339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2932"/>
          <a:stretch/>
        </p:blipFill>
        <p:spPr bwMode="auto">
          <a:xfrm>
            <a:off x="1075510" y="1494018"/>
            <a:ext cx="2251166" cy="15867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Using R and Shiny to build interactive, data-driven web apps for free | by  William Nicholas | CoProcure | Medium">
            <a:extLst>
              <a:ext uri="{FF2B5EF4-FFF2-40B4-BE49-F238E27FC236}">
                <a16:creationId xmlns:a16="http://schemas.microsoft.com/office/drawing/2014/main" id="{2712E6C6-84CD-484E-A883-84A8BCF113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866"/>
          <a:stretch/>
        </p:blipFill>
        <p:spPr bwMode="auto">
          <a:xfrm>
            <a:off x="5817325" y="1494019"/>
            <a:ext cx="1859280" cy="1586777"/>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94419A44-BBF9-477F-80CD-F4BC46CE74FC}"/>
              </a:ext>
            </a:extLst>
          </p:cNvPr>
          <p:cNvSpPr txBox="1">
            <a:spLocks/>
          </p:cNvSpPr>
          <p:nvPr/>
        </p:nvSpPr>
        <p:spPr>
          <a:xfrm>
            <a:off x="5138057" y="3080796"/>
            <a:ext cx="3644537" cy="1516380"/>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dirty="0"/>
              <a:t>Interactive web app built using R.</a:t>
            </a:r>
          </a:p>
          <a:p>
            <a:pPr lvl="1"/>
            <a:r>
              <a:rPr lang="en-IE" dirty="0"/>
              <a:t>Allows users to interact with data</a:t>
            </a:r>
          </a:p>
          <a:p>
            <a:pPr lvl="1"/>
            <a:r>
              <a:rPr lang="en-IE" dirty="0"/>
              <a:t>Conduct their own analysis</a:t>
            </a:r>
          </a:p>
          <a:p>
            <a:pPr lvl="1"/>
            <a:endParaRPr lang="en-IE" dirty="0"/>
          </a:p>
        </p:txBody>
      </p:sp>
      <p:cxnSp>
        <p:nvCxnSpPr>
          <p:cNvPr id="8" name="Straight Connector 7">
            <a:extLst>
              <a:ext uri="{FF2B5EF4-FFF2-40B4-BE49-F238E27FC236}">
                <a16:creationId xmlns:a16="http://schemas.microsoft.com/office/drawing/2014/main" id="{9109F3E5-6ABD-4840-A3A9-47789483888E}"/>
              </a:ext>
            </a:extLst>
          </p:cNvPr>
          <p:cNvCxnSpPr>
            <a:cxnSpLocks/>
            <a:stCxn id="2" idx="2"/>
          </p:cNvCxnSpPr>
          <p:nvPr/>
        </p:nvCxnSpPr>
        <p:spPr>
          <a:xfrm>
            <a:off x="4572000" y="1524000"/>
            <a:ext cx="0" cy="3187337"/>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7CAA2C0-6523-49AA-891D-CB31EED87408}"/>
              </a:ext>
            </a:extLst>
          </p:cNvPr>
          <p:cNvSpPr txBox="1"/>
          <p:nvPr/>
        </p:nvSpPr>
        <p:spPr>
          <a:xfrm>
            <a:off x="455023" y="4711337"/>
            <a:ext cx="8233954" cy="2031325"/>
          </a:xfrm>
          <a:prstGeom prst="rect">
            <a:avLst/>
          </a:prstGeom>
          <a:noFill/>
          <a:ln w="19050">
            <a:solidFill>
              <a:schemeClr val="tx1"/>
            </a:solidFill>
          </a:ln>
        </p:spPr>
        <p:txBody>
          <a:bodyPr wrap="square" rtlCol="0">
            <a:spAutoFit/>
          </a:bodyPr>
          <a:lstStyle/>
          <a:p>
            <a:r>
              <a:rPr lang="en-IE" b="1" dirty="0"/>
              <a:t>Check-in:</a:t>
            </a:r>
          </a:p>
          <a:p>
            <a:pPr marL="285750" indent="-285750">
              <a:buFont typeface="Arial" panose="020B0604020202020204" pitchFamily="34" charset="0"/>
              <a:buChar char="•"/>
            </a:pPr>
            <a:r>
              <a:rPr lang="en-IE" dirty="0"/>
              <a:t>Can you access the Shiny app or this module?</a:t>
            </a:r>
          </a:p>
          <a:p>
            <a:pPr marL="742950" lvl="1" indent="-285750">
              <a:buFont typeface="Arial" panose="020B0604020202020204" pitchFamily="34" charset="0"/>
              <a:buChar char="•"/>
            </a:pPr>
            <a:r>
              <a:rPr lang="en-IE" dirty="0"/>
              <a:t>Copy and paste this link into your browser: </a:t>
            </a:r>
            <a:r>
              <a:rPr lang="en-IE" dirty="0">
                <a:solidFill>
                  <a:srgbClr val="0099CC"/>
                </a:solidFill>
                <a:hlinkClick r:id="rId3">
                  <a:extLst>
                    <a:ext uri="{A12FA001-AC4F-418D-AE19-62706E023703}">
                      <ahyp:hlinkClr xmlns:ahyp="http://schemas.microsoft.com/office/drawing/2018/hyperlinkcolor" val="tx"/>
                    </a:ext>
                  </a:extLst>
                </a:hlinkClick>
              </a:rPr>
              <a:t>https://macrosystemseddie.shinyapps.io/module6/</a:t>
            </a:r>
            <a:endParaRPr lang="en-IE" dirty="0">
              <a:solidFill>
                <a:srgbClr val="0099CC"/>
              </a:solidFill>
            </a:endParaRPr>
          </a:p>
          <a:p>
            <a:pPr marL="742950" lvl="1" indent="-285750">
              <a:buFont typeface="Arial" panose="020B0604020202020204" pitchFamily="34" charset="0"/>
              <a:buChar char="•"/>
            </a:pPr>
            <a:r>
              <a:rPr lang="en-IE" dirty="0"/>
              <a:t>If this is not working contact us at </a:t>
            </a:r>
            <a:r>
              <a:rPr lang="en-IE" dirty="0">
                <a:solidFill>
                  <a:srgbClr val="0099CC"/>
                </a:solidFill>
                <a:hlinkClick r:id="rId4">
                  <a:extLst>
                    <a:ext uri="{A12FA001-AC4F-418D-AE19-62706E023703}">
                      <ahyp:hlinkClr xmlns:ahyp="http://schemas.microsoft.com/office/drawing/2018/hyperlinkcolor" val="tx"/>
                    </a:ext>
                  </a:extLst>
                </a:hlinkClick>
              </a:rPr>
              <a:t>MacrosystemsEDDIE@gmail.com</a:t>
            </a:r>
            <a:r>
              <a:rPr lang="en-IE" dirty="0">
                <a:solidFill>
                  <a:srgbClr val="0099CC"/>
                </a:solidFill>
              </a:rPr>
              <a:t> </a:t>
            </a:r>
            <a:r>
              <a:rPr lang="en-IE" dirty="0"/>
              <a:t>and we will help you resolve this issue.</a:t>
            </a:r>
          </a:p>
          <a:p>
            <a:pPr marL="742950" lvl="1" indent="-285750">
              <a:buFont typeface="Arial" panose="020B0604020202020204" pitchFamily="34" charset="0"/>
              <a:buChar char="•"/>
            </a:pPr>
            <a:endParaRPr lang="en-IE" dirty="0"/>
          </a:p>
        </p:txBody>
      </p:sp>
    </p:spTree>
    <p:extLst>
      <p:ext uri="{BB962C8B-B14F-4D97-AF65-F5344CB8AC3E}">
        <p14:creationId xmlns:p14="http://schemas.microsoft.com/office/powerpoint/2010/main" val="103673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a:xfrm>
            <a:off x="457200" y="533400"/>
            <a:ext cx="8229600" cy="990600"/>
          </a:xfrm>
        </p:spPr>
        <p:txBody>
          <a:bodyPr anchor="ctr">
            <a:normAutofit/>
          </a:bodyPr>
          <a:lstStyle/>
          <a:p>
            <a:r>
              <a:rPr lang="en-IE" dirty="0"/>
              <a:t>Landing Page of the Shiny App</a:t>
            </a:r>
          </a:p>
        </p:txBody>
      </p:sp>
      <p:pic>
        <p:nvPicPr>
          <p:cNvPr id="4" name="Picture 3">
            <a:extLst>
              <a:ext uri="{FF2B5EF4-FFF2-40B4-BE49-F238E27FC236}">
                <a16:creationId xmlns:a16="http://schemas.microsoft.com/office/drawing/2014/main" id="{F3230EA6-4CE6-9A1F-33EA-AAF452471631}"/>
              </a:ext>
            </a:extLst>
          </p:cNvPr>
          <p:cNvPicPr>
            <a:picLocks noChangeAspect="1"/>
          </p:cNvPicPr>
          <p:nvPr/>
        </p:nvPicPr>
        <p:blipFill>
          <a:blip r:embed="rId2"/>
          <a:stretch>
            <a:fillRect/>
          </a:stretch>
        </p:blipFill>
        <p:spPr>
          <a:xfrm>
            <a:off x="-1" y="2000520"/>
            <a:ext cx="9147611" cy="4078310"/>
          </a:xfrm>
          <a:prstGeom prst="rect">
            <a:avLst/>
          </a:prstGeom>
        </p:spPr>
      </p:pic>
    </p:spTree>
    <p:extLst>
      <p:ext uri="{BB962C8B-B14F-4D97-AF65-F5344CB8AC3E}">
        <p14:creationId xmlns:p14="http://schemas.microsoft.com/office/powerpoint/2010/main" val="2727360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D1E190-EC12-7AD6-E3B2-688F4A818597}"/>
              </a:ext>
            </a:extLst>
          </p:cNvPr>
          <p:cNvPicPr>
            <a:picLocks noChangeAspect="1"/>
          </p:cNvPicPr>
          <p:nvPr/>
        </p:nvPicPr>
        <p:blipFill>
          <a:blip r:embed="rId2"/>
          <a:stretch>
            <a:fillRect/>
          </a:stretch>
        </p:blipFill>
        <p:spPr>
          <a:xfrm>
            <a:off x="685800" y="1618139"/>
            <a:ext cx="7772400" cy="3621722"/>
          </a:xfrm>
          <a:prstGeom prst="rect">
            <a:avLst/>
          </a:prstGeom>
        </p:spPr>
      </p:pic>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p:txBody>
          <a:bodyPr/>
          <a:lstStyle/>
          <a:p>
            <a:r>
              <a:rPr lang="en-IE" dirty="0"/>
              <a:t>Navigating the Shiny App</a:t>
            </a:r>
          </a:p>
        </p:txBody>
      </p:sp>
      <p:sp>
        <p:nvSpPr>
          <p:cNvPr id="3" name="Content Placeholder 2">
            <a:extLst>
              <a:ext uri="{FF2B5EF4-FFF2-40B4-BE49-F238E27FC236}">
                <a16:creationId xmlns:a16="http://schemas.microsoft.com/office/drawing/2014/main" id="{E744D82A-D243-4D22-9F3B-7F610C8486A2}"/>
              </a:ext>
            </a:extLst>
          </p:cNvPr>
          <p:cNvSpPr>
            <a:spLocks noGrp="1"/>
          </p:cNvSpPr>
          <p:nvPr>
            <p:ph idx="1"/>
          </p:nvPr>
        </p:nvSpPr>
        <p:spPr>
          <a:xfrm>
            <a:off x="539931" y="4683071"/>
            <a:ext cx="4497977" cy="973884"/>
          </a:xfrm>
          <a:ln>
            <a:solidFill>
              <a:schemeClr val="tx1"/>
            </a:solidFill>
          </a:ln>
        </p:spPr>
        <p:style>
          <a:lnRef idx="2">
            <a:schemeClr val="accent2"/>
          </a:lnRef>
          <a:fillRef idx="1">
            <a:schemeClr val="lt1"/>
          </a:fillRef>
          <a:effectRef idx="0">
            <a:schemeClr val="accent2"/>
          </a:effectRef>
          <a:fontRef idx="minor">
            <a:schemeClr val="dk1"/>
          </a:fontRef>
        </p:style>
        <p:txBody>
          <a:bodyPr/>
          <a:lstStyle/>
          <a:p>
            <a:pPr marL="0" indent="0">
              <a:buNone/>
            </a:pPr>
            <a:r>
              <a:rPr lang="en-IE" dirty="0"/>
              <a:t>Select a tab by clicking on it</a:t>
            </a:r>
          </a:p>
        </p:txBody>
      </p:sp>
      <p:pic>
        <p:nvPicPr>
          <p:cNvPr id="1028" name="Picture 4" descr="Image result for windows hand pointer icon png">
            <a:extLst>
              <a:ext uri="{FF2B5EF4-FFF2-40B4-BE49-F238E27FC236}">
                <a16:creationId xmlns:a16="http://schemas.microsoft.com/office/drawing/2014/main" id="{EF705559-1CC7-4EA9-A275-2272BEFDE9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392047" y="2032996"/>
            <a:ext cx="316794" cy="30480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D282D4F8-7775-4A6E-8A5A-BA1CE3931AEC}"/>
              </a:ext>
            </a:extLst>
          </p:cNvPr>
          <p:cNvCxnSpPr>
            <a:cxnSpLocks/>
            <a:stCxn id="3" idx="0"/>
          </p:cNvCxnSpPr>
          <p:nvPr/>
        </p:nvCxnSpPr>
        <p:spPr>
          <a:xfrm flipV="1">
            <a:off x="2788920" y="2318197"/>
            <a:ext cx="1615655" cy="236487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742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A4ED08-15C5-208E-8D41-A006A1BE44B0}"/>
              </a:ext>
            </a:extLst>
          </p:cNvPr>
          <p:cNvPicPr>
            <a:picLocks noChangeAspect="1"/>
          </p:cNvPicPr>
          <p:nvPr/>
        </p:nvPicPr>
        <p:blipFill>
          <a:blip r:embed="rId2"/>
          <a:stretch>
            <a:fillRect/>
          </a:stretch>
        </p:blipFill>
        <p:spPr>
          <a:xfrm>
            <a:off x="814590" y="2306393"/>
            <a:ext cx="7772400" cy="3146742"/>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Navigate slides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064723" y="626316"/>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Advance slides by clicking on the arrows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a:off x="6313712" y="1600200"/>
            <a:ext cx="1310581" cy="231819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7583451" y="4037234"/>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3553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BD8719-9B4F-1889-BC46-902688C1E0D3}"/>
              </a:ext>
            </a:extLst>
          </p:cNvPr>
          <p:cNvPicPr>
            <a:picLocks noChangeAspect="1"/>
          </p:cNvPicPr>
          <p:nvPr/>
        </p:nvPicPr>
        <p:blipFill>
          <a:blip r:embed="rId2"/>
          <a:stretch>
            <a:fillRect/>
          </a:stretch>
        </p:blipFill>
        <p:spPr>
          <a:xfrm>
            <a:off x="685800" y="1954977"/>
            <a:ext cx="7772400" cy="3006407"/>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app</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3742506" y="5622260"/>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Select data table rows and click buttons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1"/>
          </p:cNvCxnSpPr>
          <p:nvPr/>
        </p:nvCxnSpPr>
        <p:spPr>
          <a:xfrm flipH="1" flipV="1">
            <a:off x="1369072" y="4501799"/>
            <a:ext cx="2373434" cy="1607403"/>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1052278" y="4349399"/>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145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E252CD-6C4B-7E47-26C1-F2CA07EC8909}"/>
              </a:ext>
            </a:extLst>
          </p:cNvPr>
          <p:cNvPicPr>
            <a:picLocks noChangeAspect="1"/>
          </p:cNvPicPr>
          <p:nvPr/>
        </p:nvPicPr>
        <p:blipFill>
          <a:blip r:embed="rId2"/>
          <a:stretch>
            <a:fillRect/>
          </a:stretch>
        </p:blipFill>
        <p:spPr>
          <a:xfrm>
            <a:off x="-1" y="1828799"/>
            <a:ext cx="9125603" cy="3193961"/>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5207726"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plot to bring up options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V="1">
            <a:off x="7138852" y="2112135"/>
            <a:ext cx="427788" cy="350095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5635515" y="2638698"/>
            <a:ext cx="316794" cy="30480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0DF1B929-E5BE-43D6-B2F4-C93C3D8A74F8}"/>
              </a:ext>
            </a:extLst>
          </p:cNvPr>
          <p:cNvSpPr txBox="1">
            <a:spLocks/>
          </p:cNvSpPr>
          <p:nvPr/>
        </p:nvSpPr>
        <p:spPr>
          <a:xfrm>
            <a:off x="74023"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points or click and drag to zoom in </a:t>
            </a:r>
          </a:p>
        </p:txBody>
      </p:sp>
      <p:cxnSp>
        <p:nvCxnSpPr>
          <p:cNvPr id="13" name="Straight Arrow Connector 12">
            <a:extLst>
              <a:ext uri="{FF2B5EF4-FFF2-40B4-BE49-F238E27FC236}">
                <a16:creationId xmlns:a16="http://schemas.microsoft.com/office/drawing/2014/main" id="{77654ABD-5986-4CEE-969B-8441B2D2B716}"/>
              </a:ext>
            </a:extLst>
          </p:cNvPr>
          <p:cNvCxnSpPr>
            <a:cxnSpLocks/>
            <a:stCxn id="12" idx="0"/>
          </p:cNvCxnSpPr>
          <p:nvPr/>
        </p:nvCxnSpPr>
        <p:spPr>
          <a:xfrm flipV="1">
            <a:off x="2005149" y="2943498"/>
            <a:ext cx="3630366" cy="266959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531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92631E-A60C-E3BD-0ADF-B0F808AD4BB3}"/>
              </a:ext>
            </a:extLst>
          </p:cNvPr>
          <p:cNvPicPr>
            <a:picLocks noChangeAspect="1"/>
          </p:cNvPicPr>
          <p:nvPr/>
        </p:nvPicPr>
        <p:blipFill>
          <a:blip r:embed="rId2"/>
          <a:stretch>
            <a:fillRect/>
          </a:stretch>
        </p:blipFill>
        <p:spPr>
          <a:xfrm>
            <a:off x="-1" y="1828799"/>
            <a:ext cx="9125603" cy="3193961"/>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Saving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57200" y="5837658"/>
            <a:ext cx="5101043"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Download plots to copy-paste into your final report</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a:endCxn id="10" idx="1"/>
          </p:cNvCxnSpPr>
          <p:nvPr/>
        </p:nvCxnSpPr>
        <p:spPr>
          <a:xfrm flipV="1">
            <a:off x="3007722" y="5022760"/>
            <a:ext cx="1956506" cy="81489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964228" y="4870360"/>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14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2089F-86EC-FA73-F07A-823CF725150B}"/>
              </a:ext>
            </a:extLst>
          </p:cNvPr>
          <p:cNvPicPr>
            <a:picLocks noChangeAspect="1"/>
          </p:cNvPicPr>
          <p:nvPr/>
        </p:nvPicPr>
        <p:blipFill>
          <a:blip r:embed="rId3"/>
          <a:stretch>
            <a:fillRect/>
          </a:stretch>
        </p:blipFill>
        <p:spPr>
          <a:xfrm>
            <a:off x="1162051" y="3586482"/>
            <a:ext cx="6337300" cy="2387600"/>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US" dirty="0"/>
              <a:t>Downloading the Report</a:t>
            </a:r>
            <a:endParaRPr lang="en-IE" dirty="0"/>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457200" y="1600200"/>
            <a:ext cx="7524749" cy="4876800"/>
          </a:xfrm>
        </p:spPr>
        <p:txBody>
          <a:bodyPr>
            <a:normAutofit/>
          </a:bodyPr>
          <a:lstStyle/>
          <a:p>
            <a:pPr marL="457200" indent="-457200">
              <a:buFont typeface="+mj-lt"/>
              <a:buAutoNum type="arabicPeriod"/>
            </a:pPr>
            <a:r>
              <a:rPr lang="en-IE" dirty="0"/>
              <a:t>Navigate to the “Introduction” tab</a:t>
            </a:r>
          </a:p>
          <a:p>
            <a:pPr marL="457200" indent="-457200">
              <a:buFont typeface="+mj-lt"/>
              <a:buAutoNum type="arabicPeriod"/>
            </a:pPr>
            <a:r>
              <a:rPr lang="en-IE" dirty="0"/>
              <a:t>Click on the “Download Final Report Template” button to download a Word document into which you can type your answers.</a:t>
            </a:r>
          </a:p>
        </p:txBody>
      </p:sp>
      <p:sp>
        <p:nvSpPr>
          <p:cNvPr id="6" name="Rectangle 5">
            <a:extLst>
              <a:ext uri="{FF2B5EF4-FFF2-40B4-BE49-F238E27FC236}">
                <a16:creationId xmlns:a16="http://schemas.microsoft.com/office/drawing/2014/main" id="{269DC709-0BD2-48EF-9E83-B02C6B775DBC}"/>
              </a:ext>
            </a:extLst>
          </p:cNvPr>
          <p:cNvSpPr/>
          <p:nvPr/>
        </p:nvSpPr>
        <p:spPr>
          <a:xfrm>
            <a:off x="1252805" y="5377059"/>
            <a:ext cx="3217595" cy="4903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7" name="Straight Arrow Connector 6">
            <a:extLst>
              <a:ext uri="{FF2B5EF4-FFF2-40B4-BE49-F238E27FC236}">
                <a16:creationId xmlns:a16="http://schemas.microsoft.com/office/drawing/2014/main" id="{F2748B20-074A-A849-AAA4-8B15B323B366}"/>
              </a:ext>
            </a:extLst>
          </p:cNvPr>
          <p:cNvCxnSpPr>
            <a:cxnSpLocks/>
          </p:cNvCxnSpPr>
          <p:nvPr/>
        </p:nvCxnSpPr>
        <p:spPr>
          <a:xfrm flipH="1">
            <a:off x="4470400" y="5645841"/>
            <a:ext cx="362721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08208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Custom 4">
      <a:dk1>
        <a:sysClr val="windowText" lastClr="000000"/>
      </a:dk1>
      <a:lt1>
        <a:sysClr val="window" lastClr="FFFFFF"/>
      </a:lt1>
      <a:dk2>
        <a:srgbClr val="53A264"/>
      </a:dk2>
      <a:lt2>
        <a:srgbClr val="DFE3E5"/>
      </a:lt2>
      <a:accent1>
        <a:srgbClr val="53A264"/>
      </a:accent1>
      <a:accent2>
        <a:srgbClr val="53A264"/>
      </a:accent2>
      <a:accent3>
        <a:srgbClr val="27CED7"/>
      </a:accent3>
      <a:accent4>
        <a:srgbClr val="42BA97"/>
      </a:accent4>
      <a:accent5>
        <a:srgbClr val="3E8853"/>
      </a:accent5>
      <a:accent6>
        <a:srgbClr val="62A39F"/>
      </a:accent6>
      <a:hlink>
        <a:srgbClr val="DFECEB"/>
      </a:hlink>
      <a:folHlink>
        <a:srgbClr val="F2F2F2"/>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31473</TotalTime>
  <Words>529</Words>
  <Application>Microsoft Macintosh PowerPoint</Application>
  <PresentationFormat>On-screen Show (4:3)</PresentationFormat>
  <Paragraphs>57</Paragraphs>
  <Slides>12</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KF PPT go-to</vt:lpstr>
      <vt:lpstr>Macrosystems EDDIE:  Getting Started + Troubleshooting Tips </vt:lpstr>
      <vt:lpstr>R Shiny Applications</vt:lpstr>
      <vt:lpstr>Landing Page of the Shiny App</vt:lpstr>
      <vt:lpstr>Navigating the Shiny App</vt:lpstr>
      <vt:lpstr>Navigate slides</vt:lpstr>
      <vt:lpstr>Interact with app</vt:lpstr>
      <vt:lpstr>Interact with plots</vt:lpstr>
      <vt:lpstr>Saving plots</vt:lpstr>
      <vt:lpstr>Downloading the Report</vt:lpstr>
      <vt:lpstr>Answer questions</vt:lpstr>
      <vt:lpstr>Saving &amp; Resuming Progress</vt:lpstr>
      <vt:lpstr>We recommend that you save your progress often!</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Lofton, Mary</cp:lastModifiedBy>
  <cp:revision>418</cp:revision>
  <dcterms:created xsi:type="dcterms:W3CDTF">2015-09-21T16:03:57Z</dcterms:created>
  <dcterms:modified xsi:type="dcterms:W3CDTF">2023-12-12T15:46:42Z</dcterms:modified>
</cp:coreProperties>
</file>

<file path=docProps/thumbnail.jpeg>
</file>